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5"/>
  </p:notesMasterIdLst>
  <p:sldIdLst>
    <p:sldId id="259" r:id="rId15"/>
    <p:sldId id="257" r:id="rId16"/>
    <p:sldId id="324" r:id="rId17"/>
    <p:sldId id="463" r:id="rId18"/>
    <p:sldId id="410" r:id="rId19"/>
    <p:sldId id="445" r:id="rId20"/>
    <p:sldId id="464" r:id="rId21"/>
    <p:sldId id="455" r:id="rId22"/>
    <p:sldId id="460" r:id="rId23"/>
    <p:sldId id="258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32144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642882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964323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285763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1607205" algn="l" defTabSz="32144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1928645" algn="l" defTabSz="32144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2250086" algn="l" defTabSz="32144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2571527" algn="l" defTabSz="32144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 m" initials="m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242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0" autoAdjust="0"/>
    <p:restoredTop sz="94127" autoAdjust="0"/>
  </p:normalViewPr>
  <p:slideViewPr>
    <p:cSldViewPr showGuides="1">
      <p:cViewPr>
        <p:scale>
          <a:sx n="100" d="100"/>
          <a:sy n="100" d="100"/>
        </p:scale>
        <p:origin x="-640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484261B-B871-B548-8DA1-1BB4AA4EAE4F}" type="datetime1">
              <a:rPr lang="en-US"/>
              <a:pPr>
                <a:defRPr/>
              </a:pPr>
              <a:t>7/30/14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F0377A-A42B-6744-800A-A6021C5F4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23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2144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321440" algn="l" defTabSz="32144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642882" algn="l" defTabSz="32144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964323" algn="l" defTabSz="32144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285763" algn="l" defTabSz="32144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1607205" algn="l" defTabSz="32144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645" algn="l" defTabSz="32144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086" algn="l" defTabSz="32144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527" algn="l" defTabSz="32144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9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88" tIns="32144" rIns="64288" bIns="32144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946673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946673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88" tIns="32144" rIns="64288" bIns="32144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892970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70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8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6064374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>
              <a:sym typeface="Gill Sans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946673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9308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20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32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844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356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797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238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679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120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5024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36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048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560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072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51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95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39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83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3"/>
            <a:ext cx="3545086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34619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31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643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155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667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108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549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899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43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946673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34619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31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643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155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667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108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549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899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43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70" y="1946673"/>
            <a:ext cx="2786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34619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31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643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155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667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108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549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899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43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3"/>
            <a:ext cx="3545086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34619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31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643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155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667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108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549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899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43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892970"/>
            <a:ext cx="7358063" cy="507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9308" indent="-401801" algn="l" rtl="0" eaLnBrk="0" fontAlgn="base" hangingPunct="0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20" indent="-401801" algn="l" rtl="0" eaLnBrk="0" fontAlgn="base" hangingPunct="0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32" indent="-401801" algn="l" rtl="0" eaLnBrk="0" fontAlgn="base" hangingPunct="0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844" indent="-401801" algn="l" rtl="0" eaLnBrk="0" fontAlgn="base" hangingPunct="0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356" indent="-401801" algn="l" rtl="0" eaLnBrk="0" fontAlgn="base" hangingPunct="0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797" indent="-401801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238" indent="-401801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679" indent="-401801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120" indent="-401801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2089547"/>
            <a:ext cx="7358063" cy="26789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3536156"/>
            <a:ext cx="7358063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151930"/>
            <a:ext cx="7358063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5179219"/>
            <a:ext cx="7358063" cy="1196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5179219"/>
            <a:ext cx="7358063" cy="1196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3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3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5024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36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048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560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072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51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95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39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83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20" Type="http://schemas.openxmlformats.org/officeDocument/2006/relationships/image" Target="../media/image15.png"/><Relationship Id="rId21" Type="http://schemas.openxmlformats.org/officeDocument/2006/relationships/image" Target="../media/image6.png"/><Relationship Id="rId10" Type="http://schemas.openxmlformats.org/officeDocument/2006/relationships/image" Target="../media/image9.gif"/><Relationship Id="rId11" Type="http://schemas.openxmlformats.org/officeDocument/2006/relationships/image" Target="../media/image10.gif"/><Relationship Id="rId12" Type="http://schemas.openxmlformats.org/officeDocument/2006/relationships/image" Target="../media/image11.gif"/><Relationship Id="rId13" Type="http://schemas.openxmlformats.org/officeDocument/2006/relationships/image" Target="../media/image12.gif"/><Relationship Id="rId14" Type="http://schemas.openxmlformats.org/officeDocument/2006/relationships/hyperlink" Target="http://facebook.com/interactcom" TargetMode="External"/><Relationship Id="rId15" Type="http://schemas.openxmlformats.org/officeDocument/2006/relationships/hyperlink" Target="http://facebook.com/interactcom%20%20" TargetMode="External"/><Relationship Id="rId16" Type="http://schemas.openxmlformats.org/officeDocument/2006/relationships/image" Target="../media/image13.png"/><Relationship Id="rId17" Type="http://schemas.openxmlformats.org/officeDocument/2006/relationships/hyperlink" Target="http://twitter.com/interact" TargetMode="External"/><Relationship Id="rId18" Type="http://schemas.openxmlformats.org/officeDocument/2006/relationships/image" Target="../media/image14.png"/><Relationship Id="rId19" Type="http://schemas.openxmlformats.org/officeDocument/2006/relationships/hyperlink" Target="http://youtube.com/interactcom" TargetMode="External"/><Relationship Id="rId1" Type="http://schemas.microsoft.com/office/2007/relationships/media" Target="file://localhost/Users/videomacpro/Desktop/interact%20PowerPoint%20template.ppt_media/research136x136-3.mov" TargetMode="External"/><Relationship Id="rId2" Type="http://schemas.openxmlformats.org/officeDocument/2006/relationships/video" Target="file://localhost/Users/videomacpro/Desktop/interact%20PowerPoint%20template.ppt_media/research136x136-3.mov" TargetMode="External"/><Relationship Id="rId3" Type="http://schemas.microsoft.com/office/2007/relationships/media" Target="file://localhost/Users/videomacpro/Desktop/interact%20PowerPoint%20template.ppt_media/strategy136x136-3.mov" TargetMode="External"/><Relationship Id="rId4" Type="http://schemas.openxmlformats.org/officeDocument/2006/relationships/video" Target="file://localhost/Users/videomacpro/Desktop/interact%20PowerPoint%20template.ppt_media/strategy136x136-3.mov" TargetMode="External"/><Relationship Id="rId5" Type="http://schemas.microsoft.com/office/2007/relationships/media" Target="file://localhost/Users/videomacpro/Desktop/interact%20PowerPoint%20template.ppt_media/creative136x136-3.mov" TargetMode="External"/><Relationship Id="rId6" Type="http://schemas.openxmlformats.org/officeDocument/2006/relationships/video" Target="file://localhost/Users/videomacpro/Desktop/interact%20PowerPoint%20template.ppt_media/creative136x136-3.mov" TargetMode="External"/><Relationship Id="rId7" Type="http://schemas.microsoft.com/office/2007/relationships/media" Target="file://localhost/Users/videomacpro/Desktop/interact%20PowerPoint%20template.ppt_media/twoyearcolleges136x136-3.mov" TargetMode="External"/><Relationship Id="rId8" Type="http://schemas.openxmlformats.org/officeDocument/2006/relationships/video" Target="file://localhost/Users/videomacpro/Desktop/interact%20PowerPoint%20template.ppt_media/twoyearcolleges136x136-3.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hyperlink" Target="http://clients.interactcom.com/mcca/toolki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7570" y="3786188"/>
            <a:ext cx="1250156" cy="1250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3805" y="3786188"/>
            <a:ext cx="1250156" cy="1250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0039" y="3786188"/>
            <a:ext cx="1250156" cy="1250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6274" y="3786188"/>
            <a:ext cx="1250156" cy="1250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duotone>
              <a:srgbClr val="242353"/>
              <a:srgbClr val="FFF1C1"/>
            </a:duotone>
          </a:blip>
          <a:stretch>
            <a:fillRect/>
          </a:stretch>
        </p:blipFill>
        <p:spPr bwMode="auto">
          <a:xfrm>
            <a:off x="1563812" y="1368511"/>
            <a:ext cx="6289848" cy="190418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/Users/videomacpro/Desktop/interact PowerPoint template.ppt_media/research136x136-3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80555" y="3554016"/>
            <a:ext cx="1250156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 descr="/Users/videomacpro/Desktop/interact PowerPoint template.ppt_media/strategy136x136-3.mov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134320" y="3554016"/>
            <a:ext cx="1250156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 descr="/Users/videomacpro/Desktop/interact PowerPoint template.ppt_media/creative136x136-3.mov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688086" y="3554016"/>
            <a:ext cx="1250156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5" descr="/Users/videomacpro/Desktop/interact PowerPoint template.ppt_media/twoyearcolleges136x136-3.mov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241852" y="3554016"/>
            <a:ext cx="1250156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3977" y="6366869"/>
            <a:ext cx="8501063" cy="257845"/>
            <a:chOff x="0" y="0"/>
            <a:chExt cx="7615" cy="231"/>
          </a:xfrm>
        </p:grpSpPr>
        <p:sp>
          <p:nvSpPr>
            <p:cNvPr id="184328" name="Rectangle 6"/>
            <p:cNvSpPr>
              <a:spLocks/>
            </p:cNvSpPr>
            <p:nvPr/>
          </p:nvSpPr>
          <p:spPr bwMode="auto">
            <a:xfrm>
              <a:off x="0" y="0"/>
              <a:ext cx="761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>
              <a:prstTxWarp prst="textNoShape">
                <a:avLst/>
              </a:prstTxWarp>
            </a:bodyPr>
            <a:lstStyle/>
            <a:p>
              <a:pPr algn="l"/>
              <a:r>
                <a:rPr lang="en-US" sz="13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interactcom.com                </a:t>
              </a:r>
              <a:r>
                <a:rPr lang="en-US" sz="13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 youtube.com</a:t>
              </a:r>
              <a:r>
                <a:rPr lang="en-US" sz="13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/</a:t>
              </a:r>
              <a:r>
                <a:rPr lang="en-US" sz="13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interactcom                  facebook.com</a:t>
              </a:r>
              <a:r>
                <a:rPr lang="en-US" sz="13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/interactcom              </a:t>
              </a:r>
              <a:r>
                <a:rPr lang="en-US" sz="13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twitter.com</a:t>
              </a:r>
              <a:r>
                <a:rPr lang="en-US" sz="13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/</a:t>
              </a:r>
              <a:r>
                <a:rPr lang="en-US" sz="13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interact</a:t>
              </a:r>
              <a:endParaRPr lang="en-US" sz="1300" dirty="0">
                <a:solidFill>
                  <a:schemeClr val="tx1"/>
                </a:solidFill>
                <a:ea typeface="Gill Sans" charset="0"/>
                <a:cs typeface="Gill Sans" charset="0"/>
                <a:hlinkClick r:id="rId14"/>
              </a:endParaRPr>
            </a:p>
          </p:txBody>
        </p:sp>
        <p:pic>
          <p:nvPicPr>
            <p:cNvPr id="184329" name="Picture 7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712" y="0"/>
              <a:ext cx="191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330" name="Picture 8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947" y="0"/>
              <a:ext cx="192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331" name="Picture 9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428" y="0"/>
              <a:ext cx="192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1">
            <a:duotone>
              <a:srgbClr val="242353"/>
              <a:srgbClr val="FFF1C1"/>
            </a:duotone>
          </a:blip>
          <a:stretch>
            <a:fillRect/>
          </a:stretch>
        </p:blipFill>
        <p:spPr bwMode="auto">
          <a:xfrm>
            <a:off x="1563812" y="1368511"/>
            <a:ext cx="6289848" cy="190418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84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1"/>
                            </p:stCondLst>
                            <p:childTnLst>
                              <p:par>
                                <p:cTn id="11" presetID="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84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2"/>
                            </p:stCondLst>
                            <p:childTnLst>
                              <p:par>
                                <p:cTn id="17" presetID="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84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3"/>
                            </p:stCondLst>
                            <p:childTnLst>
                              <p:par>
                                <p:cTn id="23" presetID="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3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84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4"/>
                            </p:stCondLst>
                            <p:childTnLst>
                              <p:par>
                                <p:cTn id="29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4"/>
                            </p:stCondLst>
                            <p:childTnLst>
                              <p:par>
                                <p:cTn id="3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22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4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84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2"/>
                  </p:tgtEl>
                </p:cond>
              </p:nextCondLst>
            </p:seq>
            <p:video>
              <p:cMediaNode>
                <p:cTn id="4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2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4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84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3"/>
                  </p:tgtEl>
                </p:cond>
              </p:nextCondLst>
            </p:seq>
            <p:video>
              <p:cMediaNode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24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184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4"/>
                  </p:tgtEl>
                </p:cond>
              </p:nextCondLst>
            </p:seq>
            <p:video>
              <p:cMediaNode>
                <p:cTn id="5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25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4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84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043659" y="1893094"/>
            <a:ext cx="7185941" cy="17645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MCCA</a:t>
            </a:r>
          </a:p>
          <a:p>
            <a:pPr algn="r">
              <a:defRPr/>
            </a:pP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“You’ve Got This” </a:t>
            </a:r>
            <a:endParaRPr lang="en-US" sz="3400" b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r">
              <a:defRPr/>
            </a:pP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Public Relations </a:t>
            </a: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Campaign</a:t>
            </a:r>
            <a:endParaRPr lang="en-US" sz="3400" b="1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446485" y="4000501"/>
            <a:ext cx="7643813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2100" dirty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Pamela Cox-Otto, Ph.D. - Interact Communications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1066800" y="4800600"/>
            <a:ext cx="7045523" cy="58935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242352">
                    <a:alpha val="60001"/>
                  </a:srgbClr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July </a:t>
            </a:r>
            <a:r>
              <a:rPr lang="en-US" sz="2000" b="1" dirty="0" smtClean="0">
                <a:solidFill>
                  <a:srgbClr val="242352">
                    <a:alpha val="60001"/>
                  </a:srgbClr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31,</a:t>
            </a:r>
            <a:r>
              <a:rPr lang="en-US" sz="2000" b="1" dirty="0" smtClean="0">
                <a:solidFill>
                  <a:srgbClr val="242352">
                    <a:alpha val="60001"/>
                  </a:srgbClr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000" b="1" dirty="0" smtClean="0">
                <a:solidFill>
                  <a:srgbClr val="242352">
                    <a:alpha val="60001"/>
                  </a:srgbClr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2014</a:t>
            </a:r>
            <a:endParaRPr lang="en-US" sz="2000" b="1" dirty="0">
              <a:solidFill>
                <a:srgbClr val="242352">
                  <a:alpha val="60001"/>
                </a:srgbClr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7556" y="1839516"/>
            <a:ext cx="8733234" cy="428625"/>
            <a:chOff x="0" y="0"/>
            <a:chExt cx="7824" cy="384"/>
          </a:xfrm>
        </p:grpSpPr>
        <p:sp>
          <p:nvSpPr>
            <p:cNvPr id="175115" name="Line 9"/>
            <p:cNvSpPr>
              <a:spLocks noChangeShapeType="1"/>
            </p:cNvSpPr>
            <p:nvPr/>
          </p:nvSpPr>
          <p:spPr bwMode="auto">
            <a:xfrm>
              <a:off x="216" y="8"/>
              <a:ext cx="7608" cy="0"/>
            </a:xfrm>
            <a:prstGeom prst="line">
              <a:avLst/>
            </a:prstGeom>
            <a:noFill/>
            <a:ln w="25400">
              <a:solidFill>
                <a:srgbClr val="242452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6" name="Rectangle 10"/>
            <p:cNvSpPr>
              <a:spLocks/>
            </p:cNvSpPr>
            <p:nvPr/>
          </p:nvSpPr>
          <p:spPr bwMode="auto">
            <a:xfrm>
              <a:off x="0" y="0"/>
              <a:ext cx="168" cy="168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7" name="Rectangle 11"/>
            <p:cNvSpPr>
              <a:spLocks/>
            </p:cNvSpPr>
            <p:nvPr/>
          </p:nvSpPr>
          <p:spPr bwMode="auto">
            <a:xfrm>
              <a:off x="216" y="0"/>
              <a:ext cx="168" cy="168"/>
            </a:xfrm>
            <a:prstGeom prst="rect">
              <a:avLst/>
            </a:prstGeom>
            <a:solidFill>
              <a:srgbClr val="7E181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8" name="Rectangle 12"/>
            <p:cNvSpPr>
              <a:spLocks/>
            </p:cNvSpPr>
            <p:nvPr/>
          </p:nvSpPr>
          <p:spPr bwMode="auto">
            <a:xfrm>
              <a:off x="0" y="216"/>
              <a:ext cx="168" cy="168"/>
            </a:xfrm>
            <a:prstGeom prst="rect">
              <a:avLst/>
            </a:prstGeom>
            <a:solidFill>
              <a:srgbClr val="C283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9" name="Rectangle 13"/>
            <p:cNvSpPr>
              <a:spLocks/>
            </p:cNvSpPr>
            <p:nvPr/>
          </p:nvSpPr>
          <p:spPr bwMode="auto">
            <a:xfrm>
              <a:off x="216" y="216"/>
              <a:ext cx="168" cy="168"/>
            </a:xfrm>
            <a:prstGeom prst="rect">
              <a:avLst/>
            </a:prstGeom>
            <a:solidFill>
              <a:srgbClr val="5E3916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990600" y="381000"/>
            <a:ext cx="7555782" cy="13662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Public Relations</a:t>
            </a:r>
            <a:endParaRPr lang="en-US" sz="34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r">
              <a:defRPr/>
            </a:pP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The </a:t>
            </a: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“Original” Plan</a:t>
            </a:r>
            <a:endParaRPr lang="en-US" sz="3400" b="1" i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7556" y="1839516"/>
            <a:ext cx="8733234" cy="428625"/>
            <a:chOff x="0" y="0"/>
            <a:chExt cx="7824" cy="384"/>
          </a:xfrm>
        </p:grpSpPr>
        <p:sp>
          <p:nvSpPr>
            <p:cNvPr id="175115" name="Line 9"/>
            <p:cNvSpPr>
              <a:spLocks noChangeShapeType="1"/>
            </p:cNvSpPr>
            <p:nvPr/>
          </p:nvSpPr>
          <p:spPr bwMode="auto">
            <a:xfrm>
              <a:off x="216" y="8"/>
              <a:ext cx="7608" cy="0"/>
            </a:xfrm>
            <a:prstGeom prst="line">
              <a:avLst/>
            </a:prstGeom>
            <a:noFill/>
            <a:ln w="25400">
              <a:solidFill>
                <a:srgbClr val="242452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6" name="Rectangle 10"/>
            <p:cNvSpPr>
              <a:spLocks/>
            </p:cNvSpPr>
            <p:nvPr/>
          </p:nvSpPr>
          <p:spPr bwMode="auto">
            <a:xfrm>
              <a:off x="0" y="0"/>
              <a:ext cx="168" cy="168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7" name="Rectangle 11"/>
            <p:cNvSpPr>
              <a:spLocks/>
            </p:cNvSpPr>
            <p:nvPr/>
          </p:nvSpPr>
          <p:spPr bwMode="auto">
            <a:xfrm>
              <a:off x="216" y="0"/>
              <a:ext cx="168" cy="168"/>
            </a:xfrm>
            <a:prstGeom prst="rect">
              <a:avLst/>
            </a:prstGeom>
            <a:solidFill>
              <a:srgbClr val="7E181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8" name="Rectangle 12"/>
            <p:cNvSpPr>
              <a:spLocks/>
            </p:cNvSpPr>
            <p:nvPr/>
          </p:nvSpPr>
          <p:spPr bwMode="auto">
            <a:xfrm>
              <a:off x="0" y="216"/>
              <a:ext cx="168" cy="168"/>
            </a:xfrm>
            <a:prstGeom prst="rect">
              <a:avLst/>
            </a:prstGeom>
            <a:solidFill>
              <a:srgbClr val="C283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9" name="Rectangle 13"/>
            <p:cNvSpPr>
              <a:spLocks/>
            </p:cNvSpPr>
            <p:nvPr/>
          </p:nvSpPr>
          <p:spPr bwMode="auto">
            <a:xfrm>
              <a:off x="216" y="216"/>
              <a:ext cx="168" cy="168"/>
            </a:xfrm>
            <a:prstGeom prst="rect">
              <a:avLst/>
            </a:prstGeom>
            <a:solidFill>
              <a:srgbClr val="5E3916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Rectangle 15"/>
          <p:cNvSpPr>
            <a:spLocks/>
          </p:cNvSpPr>
          <p:nvPr/>
        </p:nvSpPr>
        <p:spPr bwMode="auto">
          <a:xfrm>
            <a:off x="1524000" y="2286000"/>
            <a:ext cx="6629400" cy="335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>
            <a:prstTxWarp prst="textNoShape">
              <a:avLst/>
            </a:prstTxWarp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Increase </a:t>
            </a:r>
            <a:r>
              <a:rPr lang="en-US" sz="1800" dirty="0">
                <a:latin typeface="Verdana"/>
                <a:cs typeface="Verdana"/>
              </a:rPr>
              <a:t>awareness and strengthen support </a:t>
            </a:r>
            <a:r>
              <a:rPr lang="en-US" sz="1800" dirty="0" smtClean="0">
                <a:latin typeface="Verdana"/>
                <a:cs typeface="Verdana"/>
              </a:rPr>
              <a:t>among opinion </a:t>
            </a:r>
            <a:r>
              <a:rPr lang="en-US" sz="1800" dirty="0">
                <a:latin typeface="Verdana"/>
                <a:cs typeface="Verdana"/>
              </a:rPr>
              <a:t>leaders and voters on the role that </a:t>
            </a:r>
            <a:r>
              <a:rPr lang="en-US" sz="1800" dirty="0" smtClean="0">
                <a:latin typeface="Verdana"/>
                <a:cs typeface="Verdana"/>
              </a:rPr>
              <a:t>the community </a:t>
            </a:r>
            <a:r>
              <a:rPr lang="en-US" sz="1800" dirty="0">
                <a:latin typeface="Verdana"/>
                <a:cs typeface="Verdana"/>
              </a:rPr>
              <a:t>colleges in Michigan play in the </a:t>
            </a:r>
            <a:r>
              <a:rPr lang="en-US" sz="1800" dirty="0" smtClean="0">
                <a:latin typeface="Verdana"/>
                <a:cs typeface="Verdana"/>
              </a:rPr>
              <a:t>economic and </a:t>
            </a:r>
            <a:r>
              <a:rPr lang="en-US" sz="1800" dirty="0">
                <a:latin typeface="Verdana"/>
                <a:cs typeface="Verdana"/>
              </a:rPr>
              <a:t>social well being of the state</a:t>
            </a:r>
            <a:r>
              <a:rPr lang="en-US" sz="1800" dirty="0" smtClean="0">
                <a:latin typeface="Verdana"/>
                <a:cs typeface="Verdana"/>
              </a:rPr>
              <a:t>.</a:t>
            </a:r>
          </a:p>
          <a:p>
            <a:pPr marL="285750" indent="-28575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Enlist </a:t>
            </a:r>
            <a:r>
              <a:rPr lang="en-US" sz="1800" dirty="0">
                <a:latin typeface="Verdana"/>
                <a:cs typeface="Verdana"/>
              </a:rPr>
              <a:t>and maintain the ongoing support of faculty, staff, and community opinion leaders in reinforcing core system messages</a:t>
            </a:r>
            <a:r>
              <a:rPr lang="en-US" sz="1800" dirty="0" smtClean="0">
                <a:latin typeface="Verdana"/>
                <a:cs typeface="Verdana"/>
              </a:rPr>
              <a:t>.</a:t>
            </a:r>
          </a:p>
          <a:p>
            <a:pPr marL="285750" indent="-28575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Use </a:t>
            </a:r>
            <a:r>
              <a:rPr lang="en-US" sz="1800" dirty="0">
                <a:latin typeface="Verdana"/>
                <a:cs typeface="Verdana"/>
              </a:rPr>
              <a:t>the public relations campaign to reinforce the statewide branding message of “You’ve Got This.”</a:t>
            </a:r>
          </a:p>
          <a:p>
            <a:pPr marL="285750" indent="-285750" algn="l">
              <a:buFont typeface="Arial"/>
              <a:buChar char="•"/>
              <a:defRPr/>
            </a:pPr>
            <a:endParaRPr lang="en-US" sz="1800" dirty="0" smtClean="0">
              <a:solidFill>
                <a:srgbClr val="242452"/>
              </a:solidFill>
              <a:latin typeface="Verdana"/>
              <a:ea typeface="Verdana" charset="0"/>
              <a:cs typeface="Verdana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4580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990600" y="381000"/>
            <a:ext cx="7555782" cy="13662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Fall Marketing</a:t>
            </a:r>
          </a:p>
          <a:p>
            <a:pPr algn="r">
              <a:defRPr/>
            </a:pP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The </a:t>
            </a:r>
            <a:r>
              <a:rPr lang="en-US" sz="3400" b="1" i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Modified </a:t>
            </a: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Plan</a:t>
            </a:r>
            <a:endParaRPr lang="en-US" sz="3400" b="1" i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7556" y="1839516"/>
            <a:ext cx="8733234" cy="428625"/>
            <a:chOff x="0" y="0"/>
            <a:chExt cx="7824" cy="384"/>
          </a:xfrm>
        </p:grpSpPr>
        <p:sp>
          <p:nvSpPr>
            <p:cNvPr id="175115" name="Line 9"/>
            <p:cNvSpPr>
              <a:spLocks noChangeShapeType="1"/>
            </p:cNvSpPr>
            <p:nvPr/>
          </p:nvSpPr>
          <p:spPr bwMode="auto">
            <a:xfrm>
              <a:off x="216" y="8"/>
              <a:ext cx="7608" cy="0"/>
            </a:xfrm>
            <a:prstGeom prst="line">
              <a:avLst/>
            </a:prstGeom>
            <a:noFill/>
            <a:ln w="25400">
              <a:solidFill>
                <a:srgbClr val="242452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6" name="Rectangle 10"/>
            <p:cNvSpPr>
              <a:spLocks/>
            </p:cNvSpPr>
            <p:nvPr/>
          </p:nvSpPr>
          <p:spPr bwMode="auto">
            <a:xfrm>
              <a:off x="0" y="0"/>
              <a:ext cx="168" cy="168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7" name="Rectangle 11"/>
            <p:cNvSpPr>
              <a:spLocks/>
            </p:cNvSpPr>
            <p:nvPr/>
          </p:nvSpPr>
          <p:spPr bwMode="auto">
            <a:xfrm>
              <a:off x="216" y="0"/>
              <a:ext cx="168" cy="168"/>
            </a:xfrm>
            <a:prstGeom prst="rect">
              <a:avLst/>
            </a:prstGeom>
            <a:solidFill>
              <a:srgbClr val="7E181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8" name="Rectangle 12"/>
            <p:cNvSpPr>
              <a:spLocks/>
            </p:cNvSpPr>
            <p:nvPr/>
          </p:nvSpPr>
          <p:spPr bwMode="auto">
            <a:xfrm>
              <a:off x="0" y="216"/>
              <a:ext cx="168" cy="168"/>
            </a:xfrm>
            <a:prstGeom prst="rect">
              <a:avLst/>
            </a:prstGeom>
            <a:solidFill>
              <a:srgbClr val="C283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9" name="Rectangle 13"/>
            <p:cNvSpPr>
              <a:spLocks/>
            </p:cNvSpPr>
            <p:nvPr/>
          </p:nvSpPr>
          <p:spPr bwMode="auto">
            <a:xfrm>
              <a:off x="216" y="216"/>
              <a:ext cx="168" cy="168"/>
            </a:xfrm>
            <a:prstGeom prst="rect">
              <a:avLst/>
            </a:prstGeom>
            <a:solidFill>
              <a:srgbClr val="5E3916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Rectangle 15"/>
          <p:cNvSpPr>
            <a:spLocks/>
          </p:cNvSpPr>
          <p:nvPr/>
        </p:nvSpPr>
        <p:spPr bwMode="auto">
          <a:xfrm>
            <a:off x="1524000" y="2209800"/>
            <a:ext cx="7315200" cy="335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>
            <a:prstTxWarp prst="textNoShape">
              <a:avLst/>
            </a:prstTxWarp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Implement a participating college and MCCA-based PR plan during Fall in service of community college image.</a:t>
            </a: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Continue to drive traffic to the website</a:t>
            </a: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Option: Develop an expanded news and fact section in the website for opinion leaders OR </a:t>
            </a:r>
            <a:r>
              <a:rPr lang="en-US" sz="1800" dirty="0" err="1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Youvegotthis.us</a:t>
            </a: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or info</a:t>
            </a: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Examine the difference between Marketing and PR traffic for decision-making purposes.</a:t>
            </a: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Create a back area of the YGT site for PR story placement and as a staging area for home page placement. </a:t>
            </a: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938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371600" y="457200"/>
            <a:ext cx="7555782" cy="76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Plan Constraints</a:t>
            </a:r>
            <a:endParaRPr lang="en-US" sz="2400" b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99513"/>
            <a:ext cx="8153400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The </a:t>
            </a:r>
            <a:r>
              <a:rPr lang="en-US" sz="2000" dirty="0">
                <a:latin typeface="Verdana"/>
                <a:cs typeface="Verdana"/>
              </a:rPr>
              <a:t>pooled state dollars are going into the state marketing buy, so this must be done at minimal cost. </a:t>
            </a:r>
          </a:p>
          <a:p>
            <a:pPr marL="342900" indent="-3429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Colleges </a:t>
            </a:r>
            <a:r>
              <a:rPr lang="en-US" sz="2000" dirty="0">
                <a:latin typeface="Verdana"/>
                <a:cs typeface="Verdana"/>
              </a:rPr>
              <a:t>and districts have core communication functions that draw their prime attention</a:t>
            </a:r>
          </a:p>
          <a:p>
            <a:pPr marL="342900" indent="-3429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Neither </a:t>
            </a:r>
            <a:r>
              <a:rPr lang="en-US" sz="2000" dirty="0">
                <a:latin typeface="Verdana"/>
                <a:cs typeface="Verdana"/>
              </a:rPr>
              <a:t>state nor district staff can ignore ongoing responsibilities to implement this plan</a:t>
            </a:r>
          </a:p>
          <a:p>
            <a:pPr marL="342900" indent="-3429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The </a:t>
            </a:r>
            <a:r>
              <a:rPr lang="en-US" sz="2000" dirty="0">
                <a:latin typeface="Verdana"/>
                <a:cs typeface="Verdana"/>
              </a:rPr>
              <a:t>plan must not raise a “red flag” for expenditures</a:t>
            </a:r>
          </a:p>
          <a:p>
            <a:pPr marL="342900" indent="-3429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This </a:t>
            </a:r>
            <a:r>
              <a:rPr lang="en-US" sz="2000" dirty="0">
                <a:latin typeface="Verdana"/>
                <a:cs typeface="Verdana"/>
              </a:rPr>
              <a:t>approach is not about “spin”, it is about “being” those attributes we promote</a:t>
            </a:r>
          </a:p>
          <a:p>
            <a:pPr marL="342900" indent="-3429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With </a:t>
            </a:r>
            <a:r>
              <a:rPr lang="en-US" sz="2000" dirty="0">
                <a:latin typeface="Verdana"/>
                <a:cs typeface="Verdana"/>
              </a:rPr>
              <a:t>the conglomeration of the media within the State of Michigan, media stories spread quickly, and colleges’ public relations “fates” are closely linked</a:t>
            </a:r>
          </a:p>
          <a:p>
            <a:pPr algn="l" eaLnBrk="1" hangingPunct="1">
              <a:spcBef>
                <a:spcPts val="900"/>
              </a:spcBef>
              <a:buClr>
                <a:srgbClr val="606060"/>
              </a:buClr>
            </a:pPr>
            <a:endParaRPr lang="en-US" sz="2200" dirty="0">
              <a:latin typeface="Verdana"/>
              <a:ea typeface="ヒラギノ角ゴ ProN W3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359540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447800" y="457200"/>
            <a:ext cx="7555782" cy="76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Collaterals</a:t>
            </a:r>
            <a:endParaRPr lang="en-US" sz="2400" b="1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2954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l" eaLnBrk="1" hangingPunct="1"/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Website Expansion for PR Purposes – In Process- Interact</a:t>
            </a:r>
          </a:p>
          <a:p>
            <a:pPr marL="444500" indent="-444500" algn="l" eaLnBrk="1" hangingPunct="1"/>
            <a:endParaRPr lang="en-US" sz="2000" dirty="0">
              <a:latin typeface="Verdana"/>
              <a:ea typeface="ヒラギノ角ゴ ProN W3" charset="0"/>
              <a:cs typeface="Verdana"/>
            </a:endParaRPr>
          </a:p>
          <a:p>
            <a:pPr marL="444500" indent="-444500" algn="l" eaLnBrk="1" hangingPunct="1"/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Online College </a:t>
            </a:r>
            <a:r>
              <a:rPr lang="en-US" sz="2000" dirty="0">
                <a:latin typeface="Verdana"/>
                <a:ea typeface="ヒラギノ角ゴ ProN W3" charset="0"/>
                <a:cs typeface="Verdana"/>
              </a:rPr>
              <a:t>M</a:t>
            </a:r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edia </a:t>
            </a:r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K</a:t>
            </a:r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it – In Process - Interact</a:t>
            </a:r>
          </a:p>
          <a:p>
            <a:pPr marL="444500" indent="-444500" algn="l" eaLnBrk="1" hangingPunct="1"/>
            <a:r>
              <a:rPr lang="en-US" sz="2000" dirty="0">
                <a:latin typeface="Verdana"/>
                <a:ea typeface="ヒラギノ角ゴ ProN W3" charset="0"/>
                <a:cs typeface="Verdana"/>
              </a:rPr>
              <a:t>	</a:t>
            </a:r>
            <a:r>
              <a:rPr lang="en-US" sz="2000" u="sng" dirty="0">
                <a:hlinkClick r:id="rId8"/>
              </a:rPr>
              <a:t>http://clients.interactcom.com/mcca/toolkit</a:t>
            </a:r>
            <a:r>
              <a:rPr lang="en-US" sz="2000" u="sng" dirty="0" smtClean="0">
                <a:hlinkClick r:id="rId8"/>
              </a:rPr>
              <a:t>/</a:t>
            </a:r>
            <a:endParaRPr lang="en-US" sz="2000" u="sng" dirty="0" smtClean="0"/>
          </a:p>
          <a:p>
            <a:pPr marL="444500" indent="-444500" algn="l" eaLnBrk="1" hangingPunct="1"/>
            <a:endParaRPr lang="en-US" sz="2000" u="sng" dirty="0">
              <a:latin typeface="Verdana"/>
              <a:ea typeface="ヒラギノ角ゴ ProN W3" charset="0"/>
              <a:cs typeface="Verdana"/>
            </a:endParaRPr>
          </a:p>
          <a:p>
            <a:pPr marL="444500" indent="-444500" algn="l" eaLnBrk="1" hangingPunct="1"/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Messaging Playbook – TBD – Interact</a:t>
            </a:r>
          </a:p>
          <a:p>
            <a:pPr marL="444500" indent="-444500" algn="l" eaLnBrk="1" hangingPunct="1"/>
            <a:endParaRPr lang="en-US" sz="2000" dirty="0">
              <a:latin typeface="Verdana"/>
              <a:ea typeface="ヒラギノ角ゴ ProN W3" charset="0"/>
              <a:cs typeface="Verdana"/>
            </a:endParaRPr>
          </a:p>
          <a:p>
            <a:pPr marL="444500" indent="-444500" algn="l" eaLnBrk="1" hangingPunct="1"/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Social Media Campaign – TBD – Interact/Colleges/MCCA</a:t>
            </a:r>
          </a:p>
          <a:p>
            <a:pPr marL="444500" indent="-444500" algn="l" eaLnBrk="1" hangingPunct="1"/>
            <a:r>
              <a:rPr lang="en-US" sz="2000" dirty="0">
                <a:latin typeface="Verdana"/>
                <a:ea typeface="ヒラギノ角ゴ ProN W3" charset="0"/>
                <a:cs typeface="Verdana"/>
              </a:rPr>
              <a:t>	</a:t>
            </a:r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State Facebook/Google+</a:t>
            </a:r>
          </a:p>
          <a:p>
            <a:pPr marL="444500" indent="-444500" algn="l" eaLnBrk="1" hangingPunct="1"/>
            <a:r>
              <a:rPr lang="en-US" sz="2000" dirty="0">
                <a:latin typeface="Verdana"/>
                <a:ea typeface="ヒラギノ角ゴ ProN W3" charset="0"/>
                <a:cs typeface="Verdana"/>
              </a:rPr>
              <a:t>	</a:t>
            </a:r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State YouTube</a:t>
            </a:r>
          </a:p>
          <a:p>
            <a:pPr marL="444500" indent="-444500" algn="l" eaLnBrk="1" hangingPunct="1"/>
            <a:r>
              <a:rPr lang="en-US" sz="2000" dirty="0">
                <a:latin typeface="Verdana"/>
                <a:ea typeface="ヒラギノ角ゴ ProN W3" charset="0"/>
                <a:cs typeface="Verdana"/>
              </a:rPr>
              <a:t>	</a:t>
            </a:r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State Twitter</a:t>
            </a:r>
          </a:p>
          <a:p>
            <a:pPr marL="444500" indent="-444500" algn="l" eaLnBrk="1" hangingPunct="1"/>
            <a:endParaRPr lang="en-US" sz="2000" dirty="0" smtClean="0">
              <a:latin typeface="Verdana"/>
              <a:ea typeface="ヒラギノ角ゴ ProN W3" charset="0"/>
              <a:cs typeface="Verdana"/>
            </a:endParaRPr>
          </a:p>
          <a:p>
            <a:pPr marL="444500" indent="-444500" algn="l" eaLnBrk="1" hangingPunct="1"/>
            <a:r>
              <a:rPr lang="en-US" sz="2000" dirty="0" smtClean="0">
                <a:latin typeface="Verdana"/>
                <a:ea typeface="ヒラギノ角ゴ ProN W3" charset="0"/>
                <a:cs typeface="Verdana"/>
              </a:rPr>
              <a:t>PR Story Ideas – In Process – Interact/Colleges</a:t>
            </a:r>
          </a:p>
          <a:p>
            <a:pPr marL="444500" indent="-444500" algn="l" eaLnBrk="1" hangingPunct="1"/>
            <a:endParaRPr lang="en-US" sz="2000" dirty="0">
              <a:latin typeface="Verdana"/>
              <a:ea typeface="ヒラギノ角ゴ ProN W3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124828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447800" y="457200"/>
            <a:ext cx="7555782" cy="76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Collaterals To Be Determined</a:t>
            </a:r>
            <a:endParaRPr lang="en-US" sz="2400" b="1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9812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Verdana"/>
                <a:ea typeface="ヒラギノ角ゴ ProN W3" charset="0"/>
                <a:cs typeface="Verdana"/>
              </a:rPr>
              <a:t>Information Folders &amp; Inserts </a:t>
            </a:r>
            <a:endParaRPr lang="en-US" sz="2000" dirty="0" smtClean="0">
              <a:latin typeface="Verdana"/>
              <a:ea typeface="ヒラギノ角ゴ ProN W3" charset="0"/>
              <a:cs typeface="Verdana"/>
            </a:endParaRP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Posters 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Postcards 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All</a:t>
            </a:r>
            <a:r>
              <a:rPr lang="en-US" sz="2000" dirty="0">
                <a:latin typeface="Verdana"/>
                <a:cs typeface="Verdana"/>
              </a:rPr>
              <a:t>-College </a:t>
            </a:r>
            <a:r>
              <a:rPr lang="en-US" sz="2000" dirty="0" err="1" smtClean="0">
                <a:latin typeface="Verdana"/>
                <a:cs typeface="Verdana"/>
              </a:rPr>
              <a:t>Viewbook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Brochures 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Window </a:t>
            </a:r>
            <a:r>
              <a:rPr lang="en-US" sz="2000" dirty="0">
                <a:latin typeface="Verdana"/>
                <a:cs typeface="Verdana"/>
              </a:rPr>
              <a:t>clings </a:t>
            </a:r>
            <a:endParaRPr lang="en-US" sz="2000" dirty="0" smtClean="0">
              <a:latin typeface="Verdana"/>
              <a:cs typeface="Verdana"/>
            </a:endParaRP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Bumper-Stickers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914400"/>
            <a:ext cx="2658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Verdana"/>
                <a:ea typeface="ヒラギノ角ゴ ProN W3" charset="0"/>
                <a:cs typeface="Verdana"/>
              </a:rPr>
              <a:t>Interact and Colleges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377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447800" y="457200"/>
            <a:ext cx="7555782" cy="1066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Media-Based Public Relations</a:t>
            </a:r>
            <a:endParaRPr lang="en-US" sz="2400" b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r">
              <a:defRPr/>
            </a:pPr>
            <a:endParaRPr lang="en-US" sz="2000" b="1" dirty="0" smtClean="0"/>
          </a:p>
          <a:p>
            <a:pPr algn="r">
              <a:defRPr/>
            </a:pPr>
            <a:endParaRPr lang="en-US" sz="2400" b="1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" name="Picture 1" descr="FirefoxScreenSnapz0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284208" cy="5525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53000" y="1981200"/>
            <a:ext cx="40824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Simple but with Potential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2 stories a month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Once during the Fall</a:t>
            </a:r>
          </a:p>
          <a:p>
            <a:pPr marL="778640" lvl="1" indent="-457200" algn="l">
              <a:buFontTx/>
              <a:buChar char="-"/>
            </a:pPr>
            <a:r>
              <a:rPr lang="en-US" sz="2400" dirty="0" smtClean="0"/>
              <a:t>Shared Coverage</a:t>
            </a:r>
            <a:endParaRPr lang="en-US" sz="2400" dirty="0"/>
          </a:p>
          <a:p>
            <a:pPr marL="778640" lvl="1" indent="-457200" algn="l">
              <a:buFontTx/>
              <a:buChar char="-"/>
            </a:pPr>
            <a:r>
              <a:rPr lang="en-US" sz="2400" dirty="0" smtClean="0"/>
              <a:t>Op Ed </a:t>
            </a:r>
          </a:p>
          <a:p>
            <a:pPr marL="778640" lvl="1" indent="-457200" algn="l">
              <a:buFontTx/>
              <a:buChar char="-"/>
            </a:pPr>
            <a:r>
              <a:rPr lang="en-US" sz="2400" dirty="0" smtClean="0"/>
              <a:t>PSA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2546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752600" y="381000"/>
            <a:ext cx="7086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Next Steps</a:t>
            </a:r>
            <a:endParaRPr lang="en-US" sz="2000" b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332672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Implementation of Promotion and PR elements this </a:t>
            </a:r>
            <a:r>
              <a:rPr lang="en-US" sz="1800" dirty="0" smtClean="0">
                <a:latin typeface="Verdana"/>
                <a:cs typeface="Verdana"/>
              </a:rPr>
              <a:t>Fall</a:t>
            </a:r>
          </a:p>
          <a:p>
            <a:pPr marL="342900" indent="-34290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Track Efforts</a:t>
            </a:r>
            <a:endParaRPr lang="en-US" sz="1800" dirty="0" smtClean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Decision on Collaterals</a:t>
            </a:r>
          </a:p>
          <a:p>
            <a:pPr marL="342900" indent="-34290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Create Collaterals</a:t>
            </a:r>
          </a:p>
          <a:p>
            <a:pPr marL="342900" indent="-34290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Create/Expand website</a:t>
            </a:r>
          </a:p>
          <a:p>
            <a:pPr marL="342900" indent="-34290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endParaRPr lang="en-US" sz="1800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57747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• Interact 201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376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C1BD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• Interact 2012.potx</Template>
  <TotalTime>9403</TotalTime>
  <Pages>0</Pages>
  <Words>399</Words>
  <Characters>0</Characters>
  <Application>Microsoft Macintosh PowerPoint</Application>
  <PresentationFormat>On-screen Show (4:3)</PresentationFormat>
  <Lines>0</Lines>
  <Paragraphs>84</Paragraphs>
  <Slides>10</Slides>
  <Notes>9</Notes>
  <HiddenSlides>0</HiddenSlides>
  <MMClips>4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• Interact 2012</vt:lpstr>
      <vt:lpstr>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Pam Cox-Otto</cp:lastModifiedBy>
  <cp:revision>409</cp:revision>
  <cp:lastPrinted>2014-07-15T20:57:16Z</cp:lastPrinted>
  <dcterms:created xsi:type="dcterms:W3CDTF">2012-04-06T19:58:53Z</dcterms:created>
  <dcterms:modified xsi:type="dcterms:W3CDTF">2014-07-31T02:52:15Z</dcterms:modified>
</cp:coreProperties>
</file>